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15"/>
  </p:notesMasterIdLst>
  <p:handoutMasterIdLst>
    <p:handoutMasterId r:id="rId16"/>
  </p:handoutMasterIdLst>
  <p:sldIdLst>
    <p:sldId id="286" r:id="rId2"/>
    <p:sldId id="257" r:id="rId3"/>
    <p:sldId id="287" r:id="rId4"/>
    <p:sldId id="258" r:id="rId5"/>
    <p:sldId id="288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59" r:id="rId14"/>
  </p:sldIdLst>
  <p:sldSz cx="9144000" cy="5143500" type="screen16x9"/>
  <p:notesSz cx="6735763" cy="9866313"/>
  <p:embeddedFontLst>
    <p:embeddedFont>
      <p:font typeface="Raleway" charset="0"/>
      <p:regular r:id="rId17"/>
      <p:bold r:id="rId18"/>
      <p:italic r:id="rId19"/>
      <p:boldItalic r:id="rId20"/>
    </p:embeddedFont>
    <p:embeddedFont>
      <p:font typeface="Karla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4A02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AE68F906-3CDE-4FE1-A855-5B545FA8D4AF}">
  <a:tblStyle styleId="{AE68F906-3CDE-4FE1-A855-5B545FA8D4A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147" d="100"/>
          <a:sy n="147" d="100"/>
        </p:scale>
        <p:origin x="-594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BB931D-09F7-4FFB-9307-8DC06FD4C6B3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01055-320E-4834-A77D-2E9537EF03B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8600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62451970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5f391192_00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4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4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4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4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4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4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4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4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5f391192_029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004C5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6025" y="301575"/>
            <a:ext cx="9150050" cy="4496748"/>
          </a:xfrm>
          <a:custGeom>
            <a:avLst/>
            <a:gdLst/>
            <a:ahLst/>
            <a:cxnLst/>
            <a:rect l="l" t="t" r="r" b="b"/>
            <a:pathLst>
              <a:path w="366002" h="149344" extrusionOk="0">
                <a:moveTo>
                  <a:pt x="0" y="55491"/>
                </a:moveTo>
                <a:lnTo>
                  <a:pt x="0" y="107122"/>
                </a:lnTo>
                <a:lnTo>
                  <a:pt x="96507" y="149344"/>
                </a:lnTo>
                <a:lnTo>
                  <a:pt x="366002" y="116290"/>
                </a:lnTo>
                <a:lnTo>
                  <a:pt x="366002" y="40050"/>
                </a:lnTo>
                <a:lnTo>
                  <a:pt x="274079" y="0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11" name="Google Shape;11;p2"/>
          <p:cNvSpPr/>
          <p:nvPr/>
        </p:nvSpPr>
        <p:spPr>
          <a:xfrm>
            <a:off x="-5900" y="759982"/>
            <a:ext cx="9144150" cy="3769800"/>
          </a:xfrm>
          <a:custGeom>
            <a:avLst/>
            <a:gdLst/>
            <a:ahLst/>
            <a:cxnLst/>
            <a:rect l="l" t="t" r="r" b="b"/>
            <a:pathLst>
              <a:path w="365766" h="150792" extrusionOk="0">
                <a:moveTo>
                  <a:pt x="365766" y="12416"/>
                </a:moveTo>
                <a:lnTo>
                  <a:pt x="289997" y="0"/>
                </a:lnTo>
                <a:lnTo>
                  <a:pt x="0" y="55421"/>
                </a:lnTo>
                <a:lnTo>
                  <a:pt x="0" y="127486"/>
                </a:lnTo>
                <a:lnTo>
                  <a:pt x="70927" y="150792"/>
                </a:lnTo>
                <a:lnTo>
                  <a:pt x="365766" y="122256"/>
                </a:lnTo>
                <a:close/>
              </a:path>
            </a:pathLst>
          </a:custGeom>
          <a:solidFill>
            <a:srgbClr val="00AE9D">
              <a:alpha val="26540"/>
            </a:srgbClr>
          </a:solidFill>
          <a:ln>
            <a:noFill/>
          </a:ln>
        </p:spPr>
      </p:sp>
      <p:sp>
        <p:nvSpPr>
          <p:cNvPr id="12" name="Google Shape;12;p2"/>
          <p:cNvSpPr/>
          <p:nvPr/>
        </p:nvSpPr>
        <p:spPr>
          <a:xfrm>
            <a:off x="0" y="1351100"/>
            <a:ext cx="9156075" cy="2889063"/>
          </a:xfrm>
          <a:custGeom>
            <a:avLst/>
            <a:gdLst/>
            <a:ahLst/>
            <a:cxnLst/>
            <a:rect l="l" t="t" r="r" b="b"/>
            <a:pathLst>
              <a:path w="366243" h="106157" extrusionOk="0">
                <a:moveTo>
                  <a:pt x="241" y="0"/>
                </a:moveTo>
                <a:lnTo>
                  <a:pt x="0" y="77929"/>
                </a:lnTo>
                <a:lnTo>
                  <a:pt x="366243" y="106157"/>
                </a:lnTo>
                <a:lnTo>
                  <a:pt x="366243" y="4102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719025" y="1991825"/>
            <a:ext cx="5706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rgbClr val="ABE33F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 flipH="1">
            <a:off x="6025" y="301575"/>
            <a:ext cx="9150050" cy="4496748"/>
          </a:xfrm>
          <a:custGeom>
            <a:avLst/>
            <a:gdLst/>
            <a:ahLst/>
            <a:cxnLst/>
            <a:rect l="l" t="t" r="r" b="b"/>
            <a:pathLst>
              <a:path w="366002" h="149344" extrusionOk="0">
                <a:moveTo>
                  <a:pt x="0" y="55491"/>
                </a:moveTo>
                <a:lnTo>
                  <a:pt x="0" y="107122"/>
                </a:lnTo>
                <a:lnTo>
                  <a:pt x="96507" y="149344"/>
                </a:lnTo>
                <a:lnTo>
                  <a:pt x="366002" y="116290"/>
                </a:lnTo>
                <a:lnTo>
                  <a:pt x="366002" y="40050"/>
                </a:lnTo>
                <a:lnTo>
                  <a:pt x="274079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-5900" y="753950"/>
            <a:ext cx="9144150" cy="3769800"/>
          </a:xfrm>
          <a:custGeom>
            <a:avLst/>
            <a:gdLst/>
            <a:ahLst/>
            <a:cxnLst/>
            <a:rect l="l" t="t" r="r" b="b"/>
            <a:pathLst>
              <a:path w="365766" h="150792" extrusionOk="0">
                <a:moveTo>
                  <a:pt x="365766" y="12416"/>
                </a:moveTo>
                <a:lnTo>
                  <a:pt x="289997" y="0"/>
                </a:lnTo>
                <a:lnTo>
                  <a:pt x="0" y="55421"/>
                </a:lnTo>
                <a:lnTo>
                  <a:pt x="0" y="127486"/>
                </a:lnTo>
                <a:lnTo>
                  <a:pt x="70927" y="150792"/>
                </a:lnTo>
                <a:lnTo>
                  <a:pt x="365766" y="122256"/>
                </a:lnTo>
                <a:close/>
              </a:path>
            </a:pathLst>
          </a:custGeom>
          <a:solidFill>
            <a:srgbClr val="00AE9D">
              <a:alpha val="26540"/>
            </a:srgbClr>
          </a:solidFill>
          <a:ln>
            <a:noFill/>
          </a:ln>
        </p:spPr>
      </p:sp>
      <p:sp>
        <p:nvSpPr>
          <p:cNvPr id="17" name="Google Shape;17;p3"/>
          <p:cNvSpPr/>
          <p:nvPr/>
        </p:nvSpPr>
        <p:spPr>
          <a:xfrm>
            <a:off x="0" y="1351100"/>
            <a:ext cx="9156075" cy="2889063"/>
          </a:xfrm>
          <a:custGeom>
            <a:avLst/>
            <a:gdLst/>
            <a:ahLst/>
            <a:cxnLst/>
            <a:rect l="l" t="t" r="r" b="b"/>
            <a:pathLst>
              <a:path w="366243" h="106157" extrusionOk="0">
                <a:moveTo>
                  <a:pt x="241" y="0"/>
                </a:moveTo>
                <a:lnTo>
                  <a:pt x="0" y="77929"/>
                </a:lnTo>
                <a:lnTo>
                  <a:pt x="366243" y="106157"/>
                </a:lnTo>
                <a:lnTo>
                  <a:pt x="366243" y="4102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18" name="Google Shape;18;p3"/>
          <p:cNvSpPr txBox="1">
            <a:spLocks noGrp="1"/>
          </p:cNvSpPr>
          <p:nvPr>
            <p:ph type="ctrTitle"/>
          </p:nvPr>
        </p:nvSpPr>
        <p:spPr>
          <a:xfrm>
            <a:off x="1815525" y="2040550"/>
            <a:ext cx="5513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1815375" y="3068650"/>
            <a:ext cx="5513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1800"/>
              <a:buNone/>
              <a:defRPr sz="18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1800"/>
              <a:buNone/>
              <a:defRPr sz="1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1800"/>
              <a:buNone/>
              <a:defRPr sz="1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6"/>
          <p:cNvGrpSpPr/>
          <p:nvPr/>
        </p:nvGrpSpPr>
        <p:grpSpPr>
          <a:xfrm>
            <a:off x="-6025" y="0"/>
            <a:ext cx="9168125" cy="5163100"/>
            <a:chOff x="-6025" y="0"/>
            <a:chExt cx="9168125" cy="5163100"/>
          </a:xfrm>
        </p:grpSpPr>
        <p:sp>
          <p:nvSpPr>
            <p:cNvPr id="42" name="Google Shape;42;p6"/>
            <p:cNvSpPr/>
            <p:nvPr/>
          </p:nvSpPr>
          <p:spPr>
            <a:xfrm>
              <a:off x="0" y="0"/>
              <a:ext cx="8552900" cy="1333000"/>
            </a:xfrm>
            <a:custGeom>
              <a:avLst/>
              <a:gdLst/>
              <a:ahLst/>
              <a:cxnLst/>
              <a:rect l="l" t="t" r="r" b="b"/>
              <a:pathLst>
                <a:path w="342116" h="53320" extrusionOk="0">
                  <a:moveTo>
                    <a:pt x="0" y="0"/>
                  </a:moveTo>
                  <a:lnTo>
                    <a:pt x="0" y="53320"/>
                  </a:lnTo>
                  <a:lnTo>
                    <a:pt x="342116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43" name="Google Shape;43;p6"/>
            <p:cNvSpPr/>
            <p:nvPr/>
          </p:nvSpPr>
          <p:spPr>
            <a:xfrm>
              <a:off x="2563450" y="0"/>
              <a:ext cx="6580550" cy="1272675"/>
            </a:xfrm>
            <a:custGeom>
              <a:avLst/>
              <a:gdLst/>
              <a:ahLst/>
              <a:cxnLst/>
              <a:rect l="l" t="t" r="r" b="b"/>
              <a:pathLst>
                <a:path w="263222" h="50907" extrusionOk="0">
                  <a:moveTo>
                    <a:pt x="0" y="0"/>
                  </a:moveTo>
                  <a:lnTo>
                    <a:pt x="217381" y="50907"/>
                  </a:lnTo>
                  <a:lnTo>
                    <a:pt x="263222" y="10133"/>
                  </a:lnTo>
                  <a:lnTo>
                    <a:pt x="263222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44" name="Google Shape;44;p6"/>
            <p:cNvSpPr/>
            <p:nvPr/>
          </p:nvSpPr>
          <p:spPr>
            <a:xfrm>
              <a:off x="-6025" y="2"/>
              <a:ext cx="7298300" cy="1471709"/>
            </a:xfrm>
            <a:custGeom>
              <a:avLst/>
              <a:gdLst/>
              <a:ahLst/>
              <a:cxnLst/>
              <a:rect l="l" t="t" r="r" b="b"/>
              <a:pathLst>
                <a:path w="291932" h="58628" extrusionOk="0">
                  <a:moveTo>
                    <a:pt x="0" y="18578"/>
                  </a:moveTo>
                  <a:lnTo>
                    <a:pt x="241" y="34019"/>
                  </a:lnTo>
                  <a:lnTo>
                    <a:pt x="221482" y="58628"/>
                  </a:lnTo>
                  <a:lnTo>
                    <a:pt x="291932" y="0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  <p:sp>
          <p:nvSpPr>
            <p:cNvPr id="45" name="Google Shape;45;p6"/>
            <p:cNvSpPr/>
            <p:nvPr/>
          </p:nvSpPr>
          <p:spPr>
            <a:xfrm>
              <a:off x="3596100" y="4667000"/>
              <a:ext cx="5090700" cy="476500"/>
            </a:xfrm>
            <a:custGeom>
              <a:avLst/>
              <a:gdLst/>
              <a:ahLst/>
              <a:cxnLst/>
              <a:rect l="l" t="t" r="r" b="b"/>
              <a:pathLst>
                <a:path w="203628" h="19060" extrusionOk="0">
                  <a:moveTo>
                    <a:pt x="0" y="19060"/>
                  </a:moveTo>
                  <a:lnTo>
                    <a:pt x="203628" y="19060"/>
                  </a:lnTo>
                  <a:lnTo>
                    <a:pt x="157305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46" name="Google Shape;46;p6"/>
            <p:cNvSpPr/>
            <p:nvPr/>
          </p:nvSpPr>
          <p:spPr>
            <a:xfrm>
              <a:off x="5525000" y="4692625"/>
              <a:ext cx="3637100" cy="470475"/>
            </a:xfrm>
            <a:custGeom>
              <a:avLst/>
              <a:gdLst/>
              <a:ahLst/>
              <a:cxnLst/>
              <a:rect l="l" t="t" r="r" b="b"/>
              <a:pathLst>
                <a:path w="145484" h="18819" extrusionOk="0">
                  <a:moveTo>
                    <a:pt x="145484" y="0"/>
                  </a:moveTo>
                  <a:lnTo>
                    <a:pt x="145484" y="18819"/>
                  </a:lnTo>
                  <a:lnTo>
                    <a:pt x="0" y="18819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47" name="Google Shape;47;p6"/>
            <p:cNvSpPr/>
            <p:nvPr/>
          </p:nvSpPr>
          <p:spPr>
            <a:xfrm>
              <a:off x="7521475" y="4023125"/>
              <a:ext cx="1634600" cy="1139975"/>
            </a:xfrm>
            <a:custGeom>
              <a:avLst/>
              <a:gdLst/>
              <a:ahLst/>
              <a:cxnLst/>
              <a:rect l="l" t="t" r="r" b="b"/>
              <a:pathLst>
                <a:path w="65384" h="45599" extrusionOk="0">
                  <a:moveTo>
                    <a:pt x="65384" y="27022"/>
                  </a:moveTo>
                  <a:lnTo>
                    <a:pt x="65384" y="0"/>
                  </a:lnTo>
                  <a:lnTo>
                    <a:pt x="0" y="45599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</p:grpSp>
      <p:sp>
        <p:nvSpPr>
          <p:cNvPr id="48" name="Google Shape;48;p6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body" idx="1"/>
          </p:nvPr>
        </p:nvSpPr>
        <p:spPr>
          <a:xfrm>
            <a:off x="904925" y="1495850"/>
            <a:ext cx="3560100" cy="3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◆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◆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body" idx="2"/>
          </p:nvPr>
        </p:nvSpPr>
        <p:spPr>
          <a:xfrm>
            <a:off x="4679180" y="1495850"/>
            <a:ext cx="3560100" cy="3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◆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◆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/>
          <p:nvPr/>
        </p:nvSpPr>
        <p:spPr>
          <a:xfrm>
            <a:off x="-2355" y="0"/>
            <a:ext cx="5209571" cy="983354"/>
          </a:xfrm>
          <a:custGeom>
            <a:avLst/>
            <a:gdLst/>
            <a:ahLst/>
            <a:cxnLst/>
            <a:rect l="l" t="t" r="r" b="b"/>
            <a:pathLst>
              <a:path w="342116" h="53320" extrusionOk="0">
                <a:moveTo>
                  <a:pt x="0" y="0"/>
                </a:moveTo>
                <a:lnTo>
                  <a:pt x="0" y="53320"/>
                </a:lnTo>
                <a:lnTo>
                  <a:pt x="342116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86" name="Google Shape;86;p10"/>
          <p:cNvSpPr/>
          <p:nvPr/>
        </p:nvSpPr>
        <p:spPr>
          <a:xfrm>
            <a:off x="-6025" y="2"/>
            <a:ext cx="4445394" cy="1085644"/>
          </a:xfrm>
          <a:custGeom>
            <a:avLst/>
            <a:gdLst/>
            <a:ahLst/>
            <a:cxnLst/>
            <a:rect l="l" t="t" r="r" b="b"/>
            <a:pathLst>
              <a:path w="291932" h="58628" extrusionOk="0">
                <a:moveTo>
                  <a:pt x="0" y="18578"/>
                </a:moveTo>
                <a:lnTo>
                  <a:pt x="241" y="34019"/>
                </a:lnTo>
                <a:lnTo>
                  <a:pt x="221482" y="58628"/>
                </a:lnTo>
                <a:lnTo>
                  <a:pt x="291932" y="0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87" name="Google Shape;87;p10"/>
          <p:cNvSpPr/>
          <p:nvPr/>
        </p:nvSpPr>
        <p:spPr>
          <a:xfrm>
            <a:off x="6375475" y="4745747"/>
            <a:ext cx="2548913" cy="400879"/>
          </a:xfrm>
          <a:custGeom>
            <a:avLst/>
            <a:gdLst/>
            <a:ahLst/>
            <a:cxnLst/>
            <a:rect l="l" t="t" r="r" b="b"/>
            <a:pathLst>
              <a:path w="203628" h="19060" extrusionOk="0">
                <a:moveTo>
                  <a:pt x="0" y="19060"/>
                </a:moveTo>
                <a:lnTo>
                  <a:pt x="203628" y="19060"/>
                </a:lnTo>
                <a:lnTo>
                  <a:pt x="157305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88" name="Google Shape;88;p10"/>
          <p:cNvSpPr/>
          <p:nvPr/>
        </p:nvSpPr>
        <p:spPr>
          <a:xfrm>
            <a:off x="7341180" y="4767304"/>
            <a:ext cx="1821096" cy="395811"/>
          </a:xfrm>
          <a:custGeom>
            <a:avLst/>
            <a:gdLst/>
            <a:ahLst/>
            <a:cxnLst/>
            <a:rect l="l" t="t" r="r" b="b"/>
            <a:pathLst>
              <a:path w="145484" h="18819" extrusionOk="0">
                <a:moveTo>
                  <a:pt x="145484" y="0"/>
                </a:moveTo>
                <a:lnTo>
                  <a:pt x="145484" y="18819"/>
                </a:lnTo>
                <a:lnTo>
                  <a:pt x="0" y="18819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89" name="Google Shape;89;p10"/>
          <p:cNvSpPr/>
          <p:nvPr/>
        </p:nvSpPr>
        <p:spPr>
          <a:xfrm>
            <a:off x="8340717" y="4204075"/>
            <a:ext cx="818444" cy="959061"/>
          </a:xfrm>
          <a:custGeom>
            <a:avLst/>
            <a:gdLst/>
            <a:ahLst/>
            <a:cxnLst/>
            <a:rect l="l" t="t" r="r" b="b"/>
            <a:pathLst>
              <a:path w="65384" h="45599" extrusionOk="0">
                <a:moveTo>
                  <a:pt x="65384" y="27022"/>
                </a:moveTo>
                <a:lnTo>
                  <a:pt x="65384" y="0"/>
                </a:lnTo>
                <a:lnTo>
                  <a:pt x="0" y="45599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90" name="Google Shape;90;p10"/>
          <p:cNvSpPr/>
          <p:nvPr/>
        </p:nvSpPr>
        <p:spPr>
          <a:xfrm>
            <a:off x="1559025" y="-6025"/>
            <a:ext cx="4116775" cy="944875"/>
          </a:xfrm>
          <a:custGeom>
            <a:avLst/>
            <a:gdLst/>
            <a:ahLst/>
            <a:cxnLst/>
            <a:rect l="l" t="t" r="r" b="b"/>
            <a:pathLst>
              <a:path w="164671" h="37795" extrusionOk="0">
                <a:moveTo>
                  <a:pt x="0" y="241"/>
                </a:moveTo>
                <a:lnTo>
                  <a:pt x="132407" y="37795"/>
                </a:lnTo>
                <a:lnTo>
                  <a:pt x="164671" y="0"/>
                </a:lnTo>
                <a:lnTo>
                  <a:pt x="160329" y="241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91" name="Google Shape;91;p10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886650" y="1598408"/>
            <a:ext cx="7370700" cy="33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ABE33F"/>
              </a:buClr>
              <a:buSzPts val="2400"/>
              <a:buFont typeface="Karla"/>
              <a:buChar char="◆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ts val="2400"/>
              <a:buFont typeface="Karla"/>
              <a:buChar char="◆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ts val="2400"/>
              <a:buFont typeface="Karla"/>
              <a:buChar char="◇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●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○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■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●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○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■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6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96;p11"/>
          <p:cNvSpPr txBox="1">
            <a:spLocks noGrp="1"/>
          </p:cNvSpPr>
          <p:nvPr>
            <p:ph type="ctrTitle"/>
          </p:nvPr>
        </p:nvSpPr>
        <p:spPr>
          <a:xfrm>
            <a:off x="152400" y="471841"/>
            <a:ext cx="4610100" cy="419981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 smtClean="0"/>
              <a:t>Scheme </a:t>
            </a:r>
            <a:r>
              <a:rPr lang="en-US" sz="3200" dirty="0"/>
              <a:t>for </a:t>
            </a:r>
            <a:r>
              <a:rPr lang="en-US" sz="3200" dirty="0" err="1"/>
              <a:t>Formalisation</a:t>
            </a:r>
            <a:r>
              <a:rPr lang="en-US" sz="3200" dirty="0"/>
              <a:t> of Micro food processing Enterprises (FME</a:t>
            </a:r>
            <a:r>
              <a:rPr lang="en-US" sz="3200" dirty="0" smtClean="0"/>
              <a:t>)</a:t>
            </a:r>
            <a:endParaRPr sz="3200" dirty="0"/>
          </a:p>
        </p:txBody>
      </p:sp>
      <p:pic>
        <p:nvPicPr>
          <p:cNvPr id="4102" name="Picture 6" descr="E:\OneDrive\Desktop\New folder\food-processing-business-facility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158" t="-154" r="12996" b="154"/>
          <a:stretch/>
        </p:blipFill>
        <p:spPr bwMode="auto">
          <a:xfrm>
            <a:off x="5029200" y="1409700"/>
            <a:ext cx="4132521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09600" y="4116883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latin typeface="+mn-lt"/>
              </a:rPr>
              <a:t>Format of </a:t>
            </a:r>
            <a:r>
              <a:rPr lang="en-IN" sz="2400" b="1" dirty="0" smtClean="0">
                <a:latin typeface="+mn-lt"/>
              </a:rPr>
              <a:t>Guidelines</a:t>
            </a:r>
            <a:endParaRPr lang="en-IN" sz="2400" b="1" dirty="0">
              <a:latin typeface="+mn-lt"/>
            </a:endParaRPr>
          </a:p>
        </p:txBody>
      </p:sp>
      <p:pic>
        <p:nvPicPr>
          <p:cNvPr id="14" name="Picture 2" descr="E:\OneDrive\Desktop\New folder\825003_e7c524538eb04510af9061f98b38d929_mv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5457" y="2215"/>
            <a:ext cx="2481943" cy="14478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E:\OneDrive\Desktop\New folder\sN1bx0r1_400x400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9775" y="9525"/>
            <a:ext cx="1419225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4854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IN" dirty="0"/>
              <a:t>Structure of Guidelines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352550"/>
            <a:ext cx="3962400" cy="3505200"/>
          </a:xfrm>
          <a:ln>
            <a:noFill/>
          </a:ln>
        </p:spPr>
        <p:txBody>
          <a:bodyPr/>
          <a:lstStyle/>
          <a:p>
            <a:r>
              <a:rPr lang="en-IN" sz="1600" dirty="0"/>
              <a:t>Cluster Approach – One District One Product </a:t>
            </a:r>
          </a:p>
          <a:p>
            <a:r>
              <a:rPr lang="en-IN" sz="1600" dirty="0"/>
              <a:t>Programme Components</a:t>
            </a:r>
          </a:p>
          <a:p>
            <a:pPr lvl="1"/>
            <a:r>
              <a:rPr lang="en-IN" sz="1600" dirty="0"/>
              <a:t>Support to individual units and Groups</a:t>
            </a:r>
          </a:p>
          <a:p>
            <a:pPr lvl="1"/>
            <a:r>
              <a:rPr lang="en-IN" sz="1600" dirty="0"/>
              <a:t>Branding &amp; Marketing</a:t>
            </a:r>
          </a:p>
          <a:p>
            <a:pPr lvl="1"/>
            <a:r>
              <a:rPr lang="en-IN" sz="1600" dirty="0"/>
              <a:t>Strengthening Institutional Support</a:t>
            </a:r>
          </a:p>
          <a:p>
            <a:r>
              <a:rPr lang="en-IN" sz="1600" dirty="0"/>
              <a:t>Institutional Architecture</a:t>
            </a:r>
          </a:p>
          <a:p>
            <a:pPr lvl="1"/>
            <a:r>
              <a:rPr lang="en-IN" sz="1600" dirty="0"/>
              <a:t>National level</a:t>
            </a:r>
          </a:p>
          <a:p>
            <a:pPr lvl="1"/>
            <a:r>
              <a:rPr lang="en-IN" sz="1600" dirty="0"/>
              <a:t>State level</a:t>
            </a:r>
          </a:p>
          <a:p>
            <a:pPr lvl="1"/>
            <a:r>
              <a:rPr lang="en-IN" sz="1600" dirty="0"/>
              <a:t>District </a:t>
            </a:r>
            <a:r>
              <a:rPr lang="en-IN" sz="1600" dirty="0" smtClean="0"/>
              <a:t>Level</a:t>
            </a:r>
            <a:endParaRPr lang="en-IN" sz="1600" dirty="0"/>
          </a:p>
        </p:txBody>
      </p:sp>
      <p:sp>
        <p:nvSpPr>
          <p:cNvPr id="105" name="Google Shape;105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352550"/>
            <a:ext cx="3810000" cy="3505200"/>
          </a:xfrm>
          <a:ln>
            <a:noFill/>
          </a:ln>
        </p:spPr>
        <p:txBody>
          <a:bodyPr/>
          <a:lstStyle/>
          <a:p>
            <a:r>
              <a:rPr lang="en-IN" sz="1600" dirty="0" smtClean="0"/>
              <a:t>Studies</a:t>
            </a:r>
            <a:endParaRPr lang="en-IN" sz="1600" dirty="0"/>
          </a:p>
          <a:p>
            <a:r>
              <a:rPr lang="en-IN" sz="1600" dirty="0"/>
              <a:t>Capacity Building &amp; Research</a:t>
            </a:r>
          </a:p>
          <a:p>
            <a:r>
              <a:rPr lang="en-IN" sz="1600" dirty="0"/>
              <a:t>Disbursement of Funds</a:t>
            </a:r>
          </a:p>
          <a:p>
            <a:r>
              <a:rPr lang="en-IN" sz="1600" dirty="0"/>
              <a:t>Selection process of units</a:t>
            </a:r>
          </a:p>
          <a:p>
            <a:r>
              <a:rPr lang="en-IN" sz="1600" dirty="0"/>
              <a:t>MIS</a:t>
            </a:r>
          </a:p>
          <a:p>
            <a:r>
              <a:rPr lang="en-IN" sz="1600" dirty="0"/>
              <a:t>Procedure with bank for grants</a:t>
            </a:r>
          </a:p>
          <a:p>
            <a:r>
              <a:rPr lang="en-IN" sz="1600" dirty="0"/>
              <a:t>Steps to be taken by the States</a:t>
            </a:r>
          </a:p>
          <a:p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4572000" y="1428750"/>
            <a:ext cx="0" cy="35814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 descr="E:\OneDrive\Desktop\New folder\825003_e7c524538eb04510af9061f98b38d929_mv2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9400" y="-56264"/>
            <a:ext cx="20574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IN" dirty="0"/>
              <a:t>Cluster Approach</a:t>
            </a:r>
            <a:endParaRPr dirty="0"/>
          </a:p>
        </p:txBody>
      </p:sp>
      <p:sp>
        <p:nvSpPr>
          <p:cNvPr id="105" name="Google Shape;105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  <p:pic>
        <p:nvPicPr>
          <p:cNvPr id="1027" name="Picture 3" descr="E:\OneDrive\Desktop\New folder\825003_e7c524538eb04510af9061f98b38d929_mv2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9400" y="-56264"/>
            <a:ext cx="20574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22099" y="1163222"/>
            <a:ext cx="7400875" cy="3429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IN" dirty="0"/>
              <a:t>One District One </a:t>
            </a:r>
            <a:r>
              <a:rPr lang="en-IN" dirty="0" smtClean="0"/>
              <a:t>Product (ODOP)</a:t>
            </a:r>
            <a:endParaRPr lang="en-IN" dirty="0"/>
          </a:p>
          <a:p>
            <a:pPr>
              <a:spcAft>
                <a:spcPts val="600"/>
              </a:spcAft>
            </a:pPr>
            <a:r>
              <a:rPr lang="en-IN" dirty="0"/>
              <a:t>States to identify </a:t>
            </a:r>
            <a:r>
              <a:rPr lang="en-IN" dirty="0" smtClean="0"/>
              <a:t>ODOP</a:t>
            </a:r>
            <a:endParaRPr lang="en-IN" dirty="0"/>
          </a:p>
          <a:p>
            <a:pPr>
              <a:spcAft>
                <a:spcPts val="600"/>
              </a:spcAft>
            </a:pPr>
            <a:r>
              <a:rPr lang="en-IN" dirty="0"/>
              <a:t>Support under the scheme would predominantly would be given for ODOP products </a:t>
            </a:r>
            <a:r>
              <a:rPr lang="en-IN" dirty="0" smtClean="0"/>
              <a:t>for </a:t>
            </a:r>
            <a:endParaRPr lang="en-IN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IN" dirty="0"/>
              <a:t>Subsidy for </a:t>
            </a:r>
            <a:r>
              <a:rPr lang="en-IN" dirty="0" smtClean="0"/>
              <a:t>capital investment by individual </a:t>
            </a:r>
            <a:r>
              <a:rPr lang="en-IN" dirty="0"/>
              <a:t>units </a:t>
            </a:r>
            <a:r>
              <a:rPr lang="en-IN" dirty="0" smtClean="0"/>
              <a:t>&amp; </a:t>
            </a:r>
            <a:r>
              <a:rPr lang="en-IN" dirty="0"/>
              <a:t>groups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IN" dirty="0"/>
              <a:t>Marketing &amp; Branding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IN" dirty="0"/>
              <a:t>Common Infrastructure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dirty="0" smtClean="0"/>
              <a:t>by </a:t>
            </a:r>
            <a:r>
              <a:rPr lang="en-IN" dirty="0"/>
              <a:t>FPOs/SHGs/cooperatives or by state agencies or private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58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ctrTitle" idx="4294967295"/>
          </p:nvPr>
        </p:nvSpPr>
        <p:spPr>
          <a:xfrm>
            <a:off x="152400" y="819150"/>
            <a:ext cx="5353050" cy="11604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3200" dirty="0" err="1" smtClean="0">
                <a:solidFill>
                  <a:srgbClr val="ABE33F"/>
                </a:solidFill>
              </a:rPr>
              <a:t>Programme</a:t>
            </a:r>
            <a:r>
              <a:rPr lang="en-US" sz="3200" dirty="0" smtClean="0">
                <a:solidFill>
                  <a:srgbClr val="ABE33F"/>
                </a:solidFill>
              </a:rPr>
              <a:t> Components</a:t>
            </a:r>
            <a:endParaRPr sz="3200" dirty="0">
              <a:solidFill>
                <a:srgbClr val="ABE33F"/>
              </a:solidFill>
            </a:endParaRPr>
          </a:p>
        </p:txBody>
      </p:sp>
      <p:sp>
        <p:nvSpPr>
          <p:cNvPr id="111" name="Google Shape;111;p13"/>
          <p:cNvSpPr txBox="1">
            <a:spLocks noGrp="1"/>
          </p:cNvSpPr>
          <p:nvPr>
            <p:ph type="subTitle" idx="4294967295"/>
          </p:nvPr>
        </p:nvSpPr>
        <p:spPr>
          <a:xfrm>
            <a:off x="381000" y="1428750"/>
            <a:ext cx="8534400" cy="342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IN" sz="1400" dirty="0" smtClean="0"/>
              <a:t>Individual </a:t>
            </a:r>
            <a:r>
              <a:rPr lang="en-IN" sz="1400" dirty="0"/>
              <a:t>Units – Credit linked Grant of 35% with max of </a:t>
            </a:r>
            <a:r>
              <a:rPr lang="en-IN" sz="1400" dirty="0" err="1"/>
              <a:t>Rs</a:t>
            </a:r>
            <a:r>
              <a:rPr lang="en-IN" sz="1400" dirty="0"/>
              <a:t> 10 lakh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IN" sz="1400" dirty="0"/>
              <a:t>Groups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400" dirty="0"/>
              <a:t>FPOs/SHGs/Cooperatives – Credit linked Grant 35</a:t>
            </a:r>
            <a:r>
              <a:rPr lang="en-IN" sz="1400" dirty="0" smtClean="0"/>
              <a:t>% for capital investment, </a:t>
            </a:r>
            <a:r>
              <a:rPr lang="en-IN" sz="1400" dirty="0"/>
              <a:t>training support</a:t>
            </a:r>
            <a:r>
              <a:rPr lang="en-IN" sz="1400" dirty="0" smtClean="0"/>
              <a:t>, marketing;</a:t>
            </a:r>
            <a:endParaRPr lang="en-IN" sz="1400" dirty="0"/>
          </a:p>
          <a:p>
            <a:pPr lvl="2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400" dirty="0"/>
              <a:t>SHGs – Seed capital of </a:t>
            </a:r>
            <a:r>
              <a:rPr lang="en-IN" sz="1400" dirty="0" err="1"/>
              <a:t>Rs</a:t>
            </a:r>
            <a:r>
              <a:rPr lang="en-IN" sz="1400" dirty="0"/>
              <a:t> 40,000 per member at </a:t>
            </a:r>
            <a:r>
              <a:rPr lang="en-IN" sz="1400" dirty="0" smtClean="0"/>
              <a:t>SHG </a:t>
            </a:r>
            <a:r>
              <a:rPr lang="en-IN" sz="1400" dirty="0"/>
              <a:t>Federation level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IN" sz="1400" dirty="0"/>
              <a:t>Common Infrastructure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400" dirty="0"/>
              <a:t>Common processing </a:t>
            </a:r>
            <a:r>
              <a:rPr lang="en-IN" sz="1400" dirty="0" err="1"/>
              <a:t>centers</a:t>
            </a:r>
            <a:r>
              <a:rPr lang="en-IN" sz="1400" dirty="0"/>
              <a:t>, labs, incubation </a:t>
            </a:r>
            <a:r>
              <a:rPr lang="en-IN" sz="1400" dirty="0" err="1"/>
              <a:t>center</a:t>
            </a:r>
            <a:r>
              <a:rPr lang="en-IN" sz="1400" dirty="0"/>
              <a:t>, warehouse, cold storage, etc.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400" dirty="0"/>
              <a:t>Credit linked Grant 35%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IN" sz="1400" dirty="0"/>
              <a:t>Support for Marketing &amp; Branding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 b="1" dirty="0"/>
          </a:p>
        </p:txBody>
      </p:sp>
      <p:pic>
        <p:nvPicPr>
          <p:cNvPr id="2050" name="Picture 2" descr="E:\OneDrive\Desktop\New folder\825003_e7c524538eb04510af9061f98b38d929_mv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0400" y="-19050"/>
            <a:ext cx="1828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ctrTitle" idx="4294967295"/>
          </p:nvPr>
        </p:nvSpPr>
        <p:spPr>
          <a:xfrm>
            <a:off x="152400" y="180975"/>
            <a:ext cx="4876800" cy="790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2800" dirty="0">
                <a:solidFill>
                  <a:schemeClr val="bg1"/>
                </a:solidFill>
              </a:rPr>
              <a:t>Institutional Architecture</a:t>
            </a:r>
            <a:endParaRPr sz="2800" dirty="0">
              <a:solidFill>
                <a:schemeClr val="bg1"/>
              </a:solidFill>
            </a:endParaRPr>
          </a:p>
        </p:txBody>
      </p:sp>
      <p:pic>
        <p:nvPicPr>
          <p:cNvPr id="2050" name="Picture 2" descr="E:\OneDrive\Desktop\New folder\825003_e7c524538eb04510af9061f98b38d929_mv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0400" y="-19050"/>
            <a:ext cx="1828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Screen Shot 2020-06-01 at 7.54.3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49375" y="1047750"/>
            <a:ext cx="6499225" cy="338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645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2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6217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IN" dirty="0"/>
              <a:t>Institutional Architecture - MOFPI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6250" y="971550"/>
            <a:ext cx="8229600" cy="4038599"/>
          </a:xfrm>
          <a:ln>
            <a:noFill/>
          </a:ln>
        </p:spPr>
        <p:txBody>
          <a:bodyPr/>
          <a:lstStyle/>
          <a:p>
            <a:pPr>
              <a:spcAft>
                <a:spcPts val="600"/>
              </a:spcAft>
            </a:pPr>
            <a:r>
              <a:rPr lang="en-IN" sz="1200" dirty="0" smtClean="0"/>
              <a:t>Inter-Ministerial Empowered Committee (IMEC)</a:t>
            </a:r>
            <a:endParaRPr lang="en-IN" sz="1200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200" dirty="0"/>
              <a:t>Chaired by </a:t>
            </a:r>
            <a:r>
              <a:rPr lang="en-IN" sz="1200" dirty="0" smtClean="0"/>
              <a:t>Minister for MOFPI</a:t>
            </a:r>
            <a:endParaRPr lang="en-IN" sz="1200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200" dirty="0"/>
              <a:t>To approve </a:t>
            </a:r>
            <a:r>
              <a:rPr lang="en-IN" sz="1200" dirty="0" smtClean="0"/>
              <a:t>PIP </a:t>
            </a:r>
            <a:r>
              <a:rPr lang="en-IN" sz="1200" dirty="0"/>
              <a:t>of the states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200" dirty="0"/>
              <a:t>Scheme Guidelines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200" dirty="0" smtClean="0"/>
              <a:t>PIP </a:t>
            </a:r>
            <a:r>
              <a:rPr lang="en-IN" sz="1200" dirty="0"/>
              <a:t>for Capacity Building &amp; Research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200" dirty="0"/>
              <a:t>Approval of Projects above </a:t>
            </a:r>
            <a:r>
              <a:rPr lang="en-IN" sz="1200" dirty="0" err="1"/>
              <a:t>Rs</a:t>
            </a:r>
            <a:r>
              <a:rPr lang="en-IN" sz="1200" dirty="0"/>
              <a:t> 10 lakh</a:t>
            </a:r>
          </a:p>
          <a:p>
            <a:pPr>
              <a:spcAft>
                <a:spcPts val="600"/>
              </a:spcAft>
            </a:pPr>
            <a:r>
              <a:rPr lang="en-IN" sz="1200" dirty="0" smtClean="0"/>
              <a:t>Project </a:t>
            </a:r>
            <a:r>
              <a:rPr lang="en-IN" sz="1200" dirty="0"/>
              <a:t>Executive Committee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200" dirty="0"/>
              <a:t>Chaired by Project Director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200" dirty="0" smtClean="0"/>
              <a:t>Expenditure </a:t>
            </a:r>
            <a:r>
              <a:rPr lang="en-IN" sz="1200" dirty="0"/>
              <a:t>by GOI up to </a:t>
            </a:r>
            <a:r>
              <a:rPr lang="en-IN" sz="1200" dirty="0" err="1"/>
              <a:t>Rs</a:t>
            </a:r>
            <a:r>
              <a:rPr lang="en-IN" sz="1200" dirty="0"/>
              <a:t> 10 lakh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200" dirty="0"/>
              <a:t>Executive level decisions</a:t>
            </a:r>
          </a:p>
          <a:p>
            <a:pPr>
              <a:spcAft>
                <a:spcPts val="600"/>
              </a:spcAft>
            </a:pPr>
            <a:r>
              <a:rPr lang="en-IN" sz="1200" dirty="0"/>
              <a:t>NPMU in MOFPI</a:t>
            </a:r>
          </a:p>
          <a:p>
            <a:endParaRPr lang="en-IN" sz="1400" dirty="0"/>
          </a:p>
        </p:txBody>
      </p:sp>
      <p:sp>
        <p:nvSpPr>
          <p:cNvPr id="105" name="Google Shape;105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  <p:pic>
        <p:nvPicPr>
          <p:cNvPr id="1027" name="Picture 3" descr="E:\OneDrive\Desktop\New folder\825003_e7c524538eb04510af9061f98b38d929_mv2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9400" y="-56264"/>
            <a:ext cx="20574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0347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ctrTitle" idx="4294967295"/>
          </p:nvPr>
        </p:nvSpPr>
        <p:spPr>
          <a:xfrm>
            <a:off x="152400" y="209550"/>
            <a:ext cx="6858000" cy="11604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dirty="0">
                <a:solidFill>
                  <a:schemeClr val="bg1"/>
                </a:solidFill>
              </a:rPr>
              <a:t>Institutional Architecture - States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1" name="Google Shape;111;p13"/>
          <p:cNvSpPr txBox="1">
            <a:spLocks noGrp="1"/>
          </p:cNvSpPr>
          <p:nvPr>
            <p:ph type="subTitle" idx="4294967295"/>
          </p:nvPr>
        </p:nvSpPr>
        <p:spPr>
          <a:xfrm>
            <a:off x="381000" y="873248"/>
            <a:ext cx="8534400" cy="388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en-IN" sz="1400" dirty="0"/>
              <a:t>State </a:t>
            </a:r>
            <a:r>
              <a:rPr lang="en-IN" sz="1400" dirty="0" smtClean="0"/>
              <a:t>Level </a:t>
            </a:r>
            <a:r>
              <a:rPr lang="en-IN" sz="1400" dirty="0"/>
              <a:t>Approval committee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400" dirty="0"/>
              <a:t>Chaired by CS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400" dirty="0"/>
              <a:t>To recommend to </a:t>
            </a:r>
            <a:r>
              <a:rPr lang="en-IN" sz="1400" dirty="0" err="1"/>
              <a:t>GoI</a:t>
            </a:r>
            <a:r>
              <a:rPr lang="en-IN" sz="1400" dirty="0"/>
              <a:t> </a:t>
            </a:r>
            <a:r>
              <a:rPr lang="en-IN" sz="1400" dirty="0" smtClean="0"/>
              <a:t>PIP, </a:t>
            </a:r>
            <a:r>
              <a:rPr lang="en-IN" sz="1400" dirty="0"/>
              <a:t>projects above </a:t>
            </a:r>
            <a:r>
              <a:rPr lang="en-IN" sz="1400" dirty="0" err="1"/>
              <a:t>Rs</a:t>
            </a:r>
            <a:r>
              <a:rPr lang="en-IN" sz="1400" dirty="0"/>
              <a:t> 10 lakh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400" dirty="0"/>
              <a:t>Approve expenditure up to </a:t>
            </a:r>
            <a:r>
              <a:rPr lang="en-IN" sz="1400" dirty="0" err="1"/>
              <a:t>Rs</a:t>
            </a:r>
            <a:r>
              <a:rPr lang="en-IN" sz="1400" dirty="0"/>
              <a:t> 10 lakh</a:t>
            </a:r>
          </a:p>
          <a:p>
            <a:pPr>
              <a:spcAft>
                <a:spcPts val="600"/>
              </a:spcAft>
            </a:pPr>
            <a:r>
              <a:rPr lang="en-IN" sz="1400" dirty="0"/>
              <a:t>State Nodal Dept. and State Nodal </a:t>
            </a:r>
            <a:r>
              <a:rPr lang="en-IN" sz="1400" dirty="0" smtClean="0"/>
              <a:t>Agency - SPMU</a:t>
            </a:r>
            <a:endParaRPr lang="en-IN" sz="1400" dirty="0"/>
          </a:p>
          <a:p>
            <a:pPr>
              <a:spcAft>
                <a:spcPts val="600"/>
              </a:spcAft>
            </a:pPr>
            <a:r>
              <a:rPr lang="en-IN" sz="1400" dirty="0"/>
              <a:t>District level Committee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400" dirty="0"/>
              <a:t>Chaired by Collector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400" dirty="0" smtClean="0"/>
              <a:t>Approval </a:t>
            </a:r>
            <a:r>
              <a:rPr lang="en-IN" sz="1400" dirty="0"/>
              <a:t>of </a:t>
            </a:r>
            <a:r>
              <a:rPr lang="en-IN" sz="1400" dirty="0" smtClean="0"/>
              <a:t>individual beneficiaries</a:t>
            </a:r>
            <a:endParaRPr lang="en-IN" sz="1400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400" dirty="0"/>
              <a:t>Recommend common infrastructure proposals</a:t>
            </a:r>
          </a:p>
          <a:p>
            <a:pPr>
              <a:spcAft>
                <a:spcPts val="600"/>
              </a:spcAft>
            </a:pPr>
            <a:r>
              <a:rPr lang="en-IN" sz="1400" dirty="0"/>
              <a:t>District Resource Persons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400" dirty="0"/>
              <a:t>To be paid </a:t>
            </a:r>
            <a:r>
              <a:rPr lang="en-IN" sz="1400" dirty="0" err="1"/>
              <a:t>Rs</a:t>
            </a:r>
            <a:r>
              <a:rPr lang="en-IN" sz="1400" dirty="0"/>
              <a:t> 20,000 per beneficiary loan sanctioned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 b="1" dirty="0"/>
          </a:p>
        </p:txBody>
      </p:sp>
      <p:pic>
        <p:nvPicPr>
          <p:cNvPr id="2050" name="Picture 2" descr="E:\OneDrive\Desktop\New folder\825003_e7c524538eb04510af9061f98b38d929_mv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0400" y="-19050"/>
            <a:ext cx="1828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1281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ctrTitle" idx="4294967295"/>
          </p:nvPr>
        </p:nvSpPr>
        <p:spPr>
          <a:xfrm>
            <a:off x="146671" y="133350"/>
            <a:ext cx="68580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dirty="0">
                <a:solidFill>
                  <a:schemeClr val="bg1"/>
                </a:solidFill>
              </a:rPr>
              <a:t>Capacity Building &amp; Research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1" name="Google Shape;111;p13"/>
          <p:cNvSpPr txBox="1">
            <a:spLocks noGrp="1"/>
          </p:cNvSpPr>
          <p:nvPr>
            <p:ph type="subTitle" idx="4294967295"/>
          </p:nvPr>
        </p:nvSpPr>
        <p:spPr>
          <a:xfrm>
            <a:off x="336884" y="590550"/>
            <a:ext cx="8534400" cy="388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IN" sz="1400" dirty="0"/>
              <a:t>These components to be 100% funded by GOI</a:t>
            </a:r>
          </a:p>
          <a:p>
            <a:r>
              <a:rPr lang="en-IN" sz="1400" dirty="0" smtClean="0"/>
              <a:t>Support </a:t>
            </a:r>
            <a:r>
              <a:rPr lang="en-IN" sz="1400" dirty="0"/>
              <a:t>to National Level Institutions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1400" dirty="0"/>
              <a:t>NIFTEM &amp; IIFPT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1400" dirty="0"/>
              <a:t>Grant for training material, TOT, audio visual support, state </a:t>
            </a:r>
            <a:r>
              <a:rPr lang="en-IN" sz="1400" dirty="0" err="1"/>
              <a:t>centers</a:t>
            </a:r>
            <a:r>
              <a:rPr lang="en-IN" sz="1400" dirty="0"/>
              <a:t>, standard DPRs, standard machinery development, </a:t>
            </a:r>
            <a:r>
              <a:rPr lang="en-IN" sz="1400" dirty="0" smtClean="0"/>
              <a:t>product development, etc</a:t>
            </a:r>
            <a:r>
              <a:rPr lang="en-IN" sz="1400" dirty="0"/>
              <a:t>.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1400" dirty="0"/>
              <a:t>Institutions to prepare </a:t>
            </a:r>
            <a:r>
              <a:rPr lang="en-IN" sz="1400" dirty="0" smtClean="0"/>
              <a:t>PIP</a:t>
            </a:r>
            <a:endParaRPr lang="en-IN" sz="1400" dirty="0"/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1400" dirty="0"/>
              <a:t>PMU at NIFTEM &amp; IIFPT</a:t>
            </a:r>
          </a:p>
          <a:p>
            <a:r>
              <a:rPr lang="en-IN" sz="1400" dirty="0"/>
              <a:t>Support to State </a:t>
            </a:r>
            <a:r>
              <a:rPr lang="en-IN" sz="1400" dirty="0" smtClean="0"/>
              <a:t>Level Technical </a:t>
            </a:r>
            <a:r>
              <a:rPr lang="en-IN" sz="1400" dirty="0"/>
              <a:t>institutions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1400" dirty="0"/>
              <a:t>State institutions to coordinate training, technical support, </a:t>
            </a:r>
            <a:r>
              <a:rPr lang="en-IN" sz="1400" dirty="0" smtClean="0"/>
              <a:t>product development, packaging</a:t>
            </a:r>
            <a:r>
              <a:rPr lang="en-IN" sz="1400" dirty="0"/>
              <a:t>, </a:t>
            </a:r>
            <a:r>
              <a:rPr lang="en-IN" sz="1400" dirty="0" smtClean="0"/>
              <a:t>machinery, etc</a:t>
            </a:r>
            <a:r>
              <a:rPr lang="en-IN" sz="1400" dirty="0"/>
              <a:t>.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1400" dirty="0"/>
              <a:t>Propose </a:t>
            </a:r>
            <a:r>
              <a:rPr lang="en-IN" sz="1400" dirty="0" smtClean="0"/>
              <a:t>PIP</a:t>
            </a:r>
            <a:endParaRPr lang="en-IN" sz="1400" dirty="0"/>
          </a:p>
          <a:p>
            <a:r>
              <a:rPr lang="en-IN" sz="1400" dirty="0"/>
              <a:t>Committee for Capacity Building &amp; Research in MOFPI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1400" dirty="0"/>
              <a:t>To </a:t>
            </a:r>
            <a:r>
              <a:rPr lang="en-IN" sz="1400" dirty="0" smtClean="0"/>
              <a:t>examine PIPs</a:t>
            </a:r>
            <a:endParaRPr lang="en-IN" sz="1400" dirty="0"/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1400" dirty="0"/>
              <a:t>Coordinate &amp; monitor capacity building &amp; research</a:t>
            </a:r>
          </a:p>
          <a:p>
            <a:endParaRPr lang="en-IN" sz="16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 b="1" dirty="0"/>
          </a:p>
        </p:txBody>
      </p:sp>
      <p:pic>
        <p:nvPicPr>
          <p:cNvPr id="2050" name="Picture 2" descr="E:\OneDrive\Desktop\New folder\825003_e7c524538eb04510af9061f98b38d929_mv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0400" y="-19050"/>
            <a:ext cx="1828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5343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ctrTitle" idx="4294967295"/>
          </p:nvPr>
        </p:nvSpPr>
        <p:spPr>
          <a:xfrm>
            <a:off x="381000" y="209550"/>
            <a:ext cx="6629400" cy="11604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IN" dirty="0"/>
              <a:t>State Action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1" name="Google Shape;111;p13"/>
          <p:cNvSpPr txBox="1">
            <a:spLocks noGrp="1"/>
          </p:cNvSpPr>
          <p:nvPr>
            <p:ph type="subTitle" idx="4294967295"/>
          </p:nvPr>
        </p:nvSpPr>
        <p:spPr>
          <a:xfrm>
            <a:off x="381000" y="742950"/>
            <a:ext cx="8534400" cy="388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en-IN" sz="1600" dirty="0" smtClean="0"/>
              <a:t>Decide on State Nodal </a:t>
            </a:r>
            <a:r>
              <a:rPr lang="en-IN" sz="1600" dirty="0" err="1" smtClean="0"/>
              <a:t>Dept</a:t>
            </a:r>
            <a:r>
              <a:rPr lang="en-IN" sz="1600" dirty="0" smtClean="0"/>
              <a:t> &amp; SNA – 30 June 2020</a:t>
            </a:r>
          </a:p>
          <a:p>
            <a:pPr>
              <a:spcAft>
                <a:spcPts val="600"/>
              </a:spcAft>
            </a:pPr>
            <a:r>
              <a:rPr lang="en-IN" sz="1600" dirty="0" smtClean="0"/>
              <a:t>Set up SLAC – 31 July 2020</a:t>
            </a:r>
          </a:p>
          <a:p>
            <a:pPr>
              <a:spcAft>
                <a:spcPts val="600"/>
              </a:spcAft>
            </a:pPr>
            <a:r>
              <a:rPr lang="en-IN" sz="1600" dirty="0" smtClean="0"/>
              <a:t>Hiring </a:t>
            </a:r>
            <a:r>
              <a:rPr lang="en-IN" sz="1600" dirty="0"/>
              <a:t>SPMU – 31 Aug 2020</a:t>
            </a:r>
          </a:p>
          <a:p>
            <a:pPr>
              <a:spcAft>
                <a:spcPts val="600"/>
              </a:spcAft>
            </a:pPr>
            <a:r>
              <a:rPr lang="en-IN" sz="1600" dirty="0"/>
              <a:t>Setting up DLC – 31 July 2020</a:t>
            </a:r>
          </a:p>
          <a:p>
            <a:pPr>
              <a:spcAft>
                <a:spcPts val="600"/>
              </a:spcAft>
            </a:pPr>
            <a:r>
              <a:rPr lang="en-IN" sz="1600" dirty="0" smtClean="0"/>
              <a:t>Engaging </a:t>
            </a:r>
            <a:r>
              <a:rPr lang="en-IN" sz="1600" dirty="0"/>
              <a:t>District Resource Persons (DRPs) – 31 Aug 2020</a:t>
            </a:r>
          </a:p>
          <a:p>
            <a:pPr>
              <a:spcAft>
                <a:spcPts val="600"/>
              </a:spcAft>
            </a:pPr>
            <a:r>
              <a:rPr lang="en-IN" sz="1600" dirty="0" smtClean="0"/>
              <a:t>Nominate State Level Technical Institution – 31 July 2020</a:t>
            </a:r>
          </a:p>
          <a:p>
            <a:pPr>
              <a:spcAft>
                <a:spcPts val="600"/>
              </a:spcAft>
            </a:pPr>
            <a:r>
              <a:rPr lang="en-IN" sz="1600" dirty="0" smtClean="0"/>
              <a:t>Create Budget Head for the Scheme –First </a:t>
            </a:r>
            <a:r>
              <a:rPr lang="en-IN" sz="1600" dirty="0"/>
              <a:t>Supplementary </a:t>
            </a:r>
            <a:r>
              <a:rPr lang="en-IN" sz="1600" dirty="0" smtClean="0"/>
              <a:t>Budget</a:t>
            </a:r>
          </a:p>
          <a:p>
            <a:pPr>
              <a:spcAft>
                <a:spcPts val="600"/>
              </a:spcAft>
            </a:pPr>
            <a:r>
              <a:rPr lang="en-IN" sz="1600" dirty="0" smtClean="0"/>
              <a:t>Studies</a:t>
            </a:r>
            <a:endParaRPr lang="en-IN" sz="1600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600" dirty="0"/>
              <a:t>Identification of ODOP – 31 July 2020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600" dirty="0"/>
              <a:t>State Level Upgradation Plan (SLUP) – 31 Dec 2020</a:t>
            </a:r>
          </a:p>
          <a:p>
            <a:endParaRPr lang="en-IN" sz="1800" dirty="0" smtClean="0"/>
          </a:p>
          <a:p>
            <a:endParaRPr lang="en-IN" sz="1600" dirty="0" smtClean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 b="1" dirty="0"/>
          </a:p>
        </p:txBody>
      </p:sp>
      <p:pic>
        <p:nvPicPr>
          <p:cNvPr id="2050" name="Picture 2" descr="E:\OneDrive\Desktop\New folder\825003_e7c524538eb04510af9061f98b38d929_mv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0400" y="-19050"/>
            <a:ext cx="1828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030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ctrTitle" idx="4294967295"/>
          </p:nvPr>
        </p:nvSpPr>
        <p:spPr>
          <a:xfrm>
            <a:off x="381000" y="209550"/>
            <a:ext cx="6629400" cy="11604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IN" dirty="0"/>
              <a:t>State Action - 2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1" name="Google Shape;111;p13"/>
          <p:cNvSpPr txBox="1">
            <a:spLocks noGrp="1"/>
          </p:cNvSpPr>
          <p:nvPr>
            <p:ph type="subTitle" idx="4294967295"/>
          </p:nvPr>
        </p:nvSpPr>
        <p:spPr>
          <a:xfrm>
            <a:off x="381000" y="792502"/>
            <a:ext cx="8534400" cy="388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en-IN" sz="1800" dirty="0"/>
              <a:t>Selection of Beneficiaries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800" dirty="0" smtClean="0"/>
              <a:t>Identification </a:t>
            </a:r>
            <a:r>
              <a:rPr lang="en-IN" sz="1800" dirty="0"/>
              <a:t>of clusters by </a:t>
            </a:r>
            <a:r>
              <a:rPr lang="en-IN" sz="1800" dirty="0" smtClean="0"/>
              <a:t>SLUP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800" dirty="0" smtClean="0"/>
              <a:t>Applications </a:t>
            </a:r>
            <a:r>
              <a:rPr lang="en-IN" sz="1800" dirty="0"/>
              <a:t>to be invited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800" dirty="0" smtClean="0"/>
              <a:t>Identification </a:t>
            </a:r>
            <a:r>
              <a:rPr lang="en-IN" sz="1800" dirty="0"/>
              <a:t>of potential beneficiaries by </a:t>
            </a:r>
            <a:r>
              <a:rPr lang="en-IN" sz="1800" dirty="0" smtClean="0"/>
              <a:t>DRPs based on clusters</a:t>
            </a:r>
            <a:endParaRPr lang="en-IN" sz="1800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800" dirty="0" smtClean="0"/>
              <a:t>Sub-committee </a:t>
            </a:r>
            <a:r>
              <a:rPr lang="en-IN" sz="1800" dirty="0"/>
              <a:t>of DLC </a:t>
            </a:r>
            <a:r>
              <a:rPr lang="en-IN" sz="1800" dirty="0" smtClean="0"/>
              <a:t>to appraise </a:t>
            </a:r>
            <a:r>
              <a:rPr lang="en-IN" sz="1800" dirty="0"/>
              <a:t>&amp; interview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800" dirty="0"/>
              <a:t>Preparation of </a:t>
            </a:r>
            <a:r>
              <a:rPr lang="en-IN" sz="1800" dirty="0" smtClean="0"/>
              <a:t>DPRs - To </a:t>
            </a:r>
            <a:r>
              <a:rPr lang="en-IN" sz="1800" dirty="0"/>
              <a:t>recommend the cases to banks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800" dirty="0"/>
              <a:t>Training, handholding </a:t>
            </a:r>
            <a:r>
              <a:rPr lang="en-IN" sz="1800" dirty="0" smtClean="0"/>
              <a:t>support</a:t>
            </a:r>
          </a:p>
          <a:p>
            <a:pPr>
              <a:spcAft>
                <a:spcPts val="600"/>
              </a:spcAft>
            </a:pPr>
            <a:r>
              <a:rPr lang="en-IN" sz="1800" dirty="0" smtClean="0"/>
              <a:t>DPR to be prepared &amp; recommended by SLAC to MOFPI for funding for groups, common infrastructure and marketing &amp; branding</a:t>
            </a:r>
            <a:endParaRPr lang="en-IN" sz="1800" dirty="0"/>
          </a:p>
          <a:p>
            <a:endParaRPr lang="en-IN" sz="1600" dirty="0" smtClean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 b="1" dirty="0"/>
          </a:p>
        </p:txBody>
      </p:sp>
      <p:pic>
        <p:nvPicPr>
          <p:cNvPr id="2050" name="Picture 2" descr="E:\OneDrive\Desktop\New folder\825003_e7c524538eb04510af9061f98b38d929_mv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0400" y="-19050"/>
            <a:ext cx="1828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5623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ctrTitle" idx="4294967295"/>
          </p:nvPr>
        </p:nvSpPr>
        <p:spPr>
          <a:xfrm>
            <a:off x="381000" y="209550"/>
            <a:ext cx="6629400" cy="11604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IN" dirty="0" smtClean="0"/>
              <a:t>MOFPI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1" name="Google Shape;111;p13"/>
          <p:cNvSpPr txBox="1">
            <a:spLocks noGrp="1"/>
          </p:cNvSpPr>
          <p:nvPr>
            <p:ph type="subTitle" idx="4294967295"/>
          </p:nvPr>
        </p:nvSpPr>
        <p:spPr>
          <a:xfrm>
            <a:off x="381000" y="895350"/>
            <a:ext cx="8534400" cy="403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IN" sz="1800" dirty="0" smtClean="0"/>
              <a:t>Nodal </a:t>
            </a:r>
            <a:r>
              <a:rPr lang="en-IN" sz="1800" dirty="0"/>
              <a:t>Bank</a:t>
            </a:r>
          </a:p>
          <a:p>
            <a:r>
              <a:rPr lang="en-IN" sz="1800" dirty="0" smtClean="0"/>
              <a:t>MIS - Entire </a:t>
            </a:r>
            <a:r>
              <a:rPr lang="en-IN" sz="1800" dirty="0"/>
              <a:t>operations of the scheme to be on MIS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N" sz="1800" dirty="0"/>
              <a:t>Application by beneficiaries, its processing, training support to units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N" sz="1800" dirty="0" smtClean="0"/>
              <a:t>PIP </a:t>
            </a:r>
            <a:r>
              <a:rPr lang="en-IN" sz="1800" dirty="0"/>
              <a:t>approval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N" sz="1800" dirty="0"/>
              <a:t>Submission of all proposals for groups, common infrastructure and their approval by state and MOFPI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N" sz="1800" dirty="0" smtClean="0"/>
              <a:t>Release </a:t>
            </a:r>
            <a:r>
              <a:rPr lang="en-IN" sz="1800" dirty="0"/>
              <a:t>of grant, UC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N" sz="1800" dirty="0"/>
              <a:t>Monitoring of Scheme</a:t>
            </a:r>
          </a:p>
          <a:p>
            <a:r>
              <a:rPr lang="en-IN" sz="1800" dirty="0" smtClean="0"/>
              <a:t>Partner Institutions at </a:t>
            </a:r>
            <a:r>
              <a:rPr lang="en-IN" sz="1800" dirty="0"/>
              <a:t>National </a:t>
            </a:r>
            <a:r>
              <a:rPr lang="en-IN" sz="1800" dirty="0" smtClean="0"/>
              <a:t>Level – TRIFED, NSCFDC, NCDC, SFAC, NRLM</a:t>
            </a:r>
            <a:endParaRPr lang="en-IN" sz="1800" dirty="0"/>
          </a:p>
          <a:p>
            <a:r>
              <a:rPr lang="en-IN" sz="1800" dirty="0"/>
              <a:t>Empanelment of Institutions for hiring by states</a:t>
            </a:r>
          </a:p>
          <a:p>
            <a:endParaRPr lang="en-IN" sz="1600" dirty="0" smtClean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 b="1" dirty="0"/>
          </a:p>
        </p:txBody>
      </p:sp>
      <p:pic>
        <p:nvPicPr>
          <p:cNvPr id="2050" name="Picture 2" descr="E:\OneDrive\Desktop\New folder\825003_e7c524538eb04510af9061f98b38d929_mv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0400" y="-19050"/>
            <a:ext cx="1828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4035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ctrTitle" idx="4294967295"/>
          </p:nvPr>
        </p:nvSpPr>
        <p:spPr>
          <a:xfrm>
            <a:off x="381000" y="209550"/>
            <a:ext cx="6629400" cy="11604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IN" dirty="0" smtClean="0"/>
              <a:t>Funding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1" name="Google Shape;111;p13"/>
          <p:cNvSpPr txBox="1">
            <a:spLocks noGrp="1"/>
          </p:cNvSpPr>
          <p:nvPr>
            <p:ph type="subTitle" idx="4294967295"/>
          </p:nvPr>
        </p:nvSpPr>
        <p:spPr>
          <a:xfrm>
            <a:off x="381000" y="742950"/>
            <a:ext cx="8534400" cy="403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en-IN" sz="1500" dirty="0" smtClean="0"/>
              <a:t>Items </a:t>
            </a:r>
            <a:r>
              <a:rPr lang="en-IN" sz="1500" dirty="0"/>
              <a:t>100% funded by MOFPI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500" dirty="0"/>
              <a:t>Capacity Building &amp; research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500" dirty="0"/>
              <a:t>Support to National level and state level institutions for capacity building and technical support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500" dirty="0" err="1"/>
              <a:t>Admn</a:t>
            </a:r>
            <a:r>
              <a:rPr lang="en-IN" sz="1500" dirty="0"/>
              <a:t> cost at national level and NPMU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500" dirty="0" smtClean="0"/>
              <a:t>Promotional </a:t>
            </a:r>
            <a:r>
              <a:rPr lang="en-IN" sz="1500" dirty="0"/>
              <a:t>activities at National level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500" dirty="0"/>
              <a:t>Any other item spent directly by GOI</a:t>
            </a:r>
          </a:p>
          <a:p>
            <a:pPr>
              <a:spcAft>
                <a:spcPts val="600"/>
              </a:spcAft>
            </a:pPr>
            <a:r>
              <a:rPr lang="en-IN" sz="1500" dirty="0"/>
              <a:t>60% share of </a:t>
            </a:r>
            <a:r>
              <a:rPr lang="en-IN" sz="1500" dirty="0" err="1"/>
              <a:t>center</a:t>
            </a:r>
            <a:r>
              <a:rPr lang="en-IN" sz="1500" dirty="0"/>
              <a:t> for subsidy to be given directly to beneficiary a/c in bank</a:t>
            </a:r>
          </a:p>
          <a:p>
            <a:pPr>
              <a:spcAft>
                <a:spcPts val="600"/>
              </a:spcAft>
            </a:pPr>
            <a:r>
              <a:rPr lang="en-IN" sz="1500" dirty="0" smtClean="0"/>
              <a:t>Rest </a:t>
            </a:r>
            <a:r>
              <a:rPr lang="en-IN" sz="1500" dirty="0"/>
              <a:t>of the items to be released to the states in 60:40 ratio</a:t>
            </a:r>
          </a:p>
          <a:p>
            <a:pPr>
              <a:spcAft>
                <a:spcPts val="600"/>
              </a:spcAft>
            </a:pPr>
            <a:r>
              <a:rPr lang="en-IN" sz="1500" dirty="0"/>
              <a:t>First year entire expenditure to be met by GOI to be adjusted in 60:40 ratio with states in next 4 </a:t>
            </a:r>
            <a:r>
              <a:rPr lang="en-IN" sz="1500" dirty="0" smtClean="0"/>
              <a:t>years</a:t>
            </a:r>
          </a:p>
          <a:p>
            <a:pPr marL="0" lvl="0" indent="0" algn="l" rtl="0">
              <a:spcAft>
                <a:spcPts val="600"/>
              </a:spcAft>
              <a:buNone/>
            </a:pPr>
            <a:endParaRPr sz="1100" b="1" dirty="0"/>
          </a:p>
        </p:txBody>
      </p:sp>
      <p:pic>
        <p:nvPicPr>
          <p:cNvPr id="2050" name="Picture 2" descr="E:\OneDrive\Desktop\New folder\825003_e7c524538eb04510af9061f98b38d929_mv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0400" y="-19050"/>
            <a:ext cx="1828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6721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4"/>
          <p:cNvSpPr txBox="1">
            <a:spLocks noGrp="1"/>
          </p:cNvSpPr>
          <p:nvPr>
            <p:ph type="ctrTitle"/>
          </p:nvPr>
        </p:nvSpPr>
        <p:spPr>
          <a:xfrm>
            <a:off x="1802100" y="1411950"/>
            <a:ext cx="5513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i="1" dirty="0" smtClean="0"/>
              <a:t>Thank You</a:t>
            </a:r>
            <a:endParaRPr sz="6600" i="1" dirty="0"/>
          </a:p>
        </p:txBody>
      </p:sp>
      <p:sp>
        <p:nvSpPr>
          <p:cNvPr id="126" name="Google Shape;126;p1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  <p:pic>
        <p:nvPicPr>
          <p:cNvPr id="5122" name="Picture 2" descr="E:\OneDrive\Desktop\New folder\fresh-vegetables-1320366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59753" y="2505075"/>
            <a:ext cx="3624494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calus templat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</TotalTime>
  <Words>748</Words>
  <Application>Microsoft Office PowerPoint</Application>
  <PresentationFormat>On-screen Show (16:9)</PresentationFormat>
  <Paragraphs>128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Raleway</vt:lpstr>
      <vt:lpstr>Karla</vt:lpstr>
      <vt:lpstr>Escalus template</vt:lpstr>
      <vt:lpstr>Scheme for Formalisation of Micro food processing Enterprises (FME)</vt:lpstr>
      <vt:lpstr>Structure of Guidelines</vt:lpstr>
      <vt:lpstr>Cluster Approach</vt:lpstr>
      <vt:lpstr>Programme Components</vt:lpstr>
      <vt:lpstr>Institutional Architecture</vt:lpstr>
      <vt:lpstr>Institutional Architecture - MOFPI</vt:lpstr>
      <vt:lpstr>Institutional Architecture - States</vt:lpstr>
      <vt:lpstr>Capacity Building &amp; Research</vt:lpstr>
      <vt:lpstr>State Action</vt:lpstr>
      <vt:lpstr>State Action - 2</vt:lpstr>
      <vt:lpstr>MOFPI</vt:lpstr>
      <vt:lpstr>Funding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Scheme for Formalisation of Micro food processing Enterprises (FME)</dc:title>
  <dc:creator>Pratibha .</dc:creator>
  <cp:lastModifiedBy>FKL2</cp:lastModifiedBy>
  <cp:revision>14</cp:revision>
  <cp:lastPrinted>2020-06-10T01:10:39Z</cp:lastPrinted>
  <dcterms:modified xsi:type="dcterms:W3CDTF">2020-06-29T05:20:34Z</dcterms:modified>
</cp:coreProperties>
</file>